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26" autoAdjust="0"/>
    <p:restoredTop sz="94660"/>
  </p:normalViewPr>
  <p:slideViewPr>
    <p:cSldViewPr snapToGrid="0">
      <p:cViewPr varScale="1">
        <p:scale>
          <a:sx n="50" d="100"/>
          <a:sy n="50" d="100"/>
        </p:scale>
        <p:origin x="46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1031875" y="1964267"/>
            <a:ext cx="7197726" cy="2421464"/>
          </a:xfrm>
        </p:spPr>
        <p:txBody>
          <a:bodyPr anchor="b">
            <a:normAutofit/>
          </a:bodyPr>
          <a:lstStyle>
            <a:lvl1pPr algn="l" rtl="1">
              <a:defRPr sz="4800">
                <a:effectLst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1031875" y="4385732"/>
            <a:ext cx="7197726" cy="1405467"/>
          </a:xfrm>
        </p:spPr>
        <p:txBody>
          <a:bodyPr anchor="t">
            <a:normAutofit/>
          </a:bodyPr>
          <a:lstStyle>
            <a:lvl1pPr marL="0" indent="0" algn="l" rtl="1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1659242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335643" y="5870575"/>
            <a:ext cx="4893958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031875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3" y="4732865"/>
            <a:ext cx="10131427" cy="566738"/>
          </a:xfrm>
        </p:spPr>
        <p:txBody>
          <a:bodyPr anchor="b">
            <a:normAutofit/>
          </a:bodyPr>
          <a:lstStyle>
            <a:lvl1pPr algn="r" rtl="1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flipH="1">
            <a:off x="2060573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>
            <a:off x="1374773" y="5299603"/>
            <a:ext cx="10131427" cy="493712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3124199"/>
          </a:xfrm>
        </p:spPr>
        <p:txBody>
          <a:bodyPr anchor="ctr">
            <a:normAutofit/>
          </a:bodyPr>
          <a:lstStyle>
            <a:lvl1pPr algn="r" rtl="1">
              <a:defRPr sz="32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 flipH="1">
            <a:off x="1754941" y="3352800"/>
            <a:ext cx="9339184" cy="381000"/>
          </a:xfrm>
        </p:spPr>
        <p:txBody>
          <a:bodyPr anchor="ctr"/>
          <a:lstStyle>
            <a:lvl1pPr marL="0" indent="0" algn="r" rtl="1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52168" y="4343400"/>
            <a:ext cx="10152367" cy="1447800"/>
          </a:xfrm>
        </p:spPr>
        <p:txBody>
          <a:bodyPr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5" cy="1468800"/>
          </a:xfrm>
        </p:spPr>
        <p:txBody>
          <a:bodyPr anchor="b">
            <a:normAutofit/>
          </a:bodyPr>
          <a:lstStyle>
            <a:lvl1pPr algn="r" rtl="1">
              <a:defRPr sz="32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6" cy="860400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 ذات اقتبا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 flipH="1">
            <a:off x="1370764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 rtl="1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70765" y="4775200"/>
            <a:ext cx="10135436" cy="1016000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اب أو خط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 algn="r" rtl="1">
              <a:defRPr lang="en-US" b="0" dirty="0"/>
            </a:lvl1pPr>
          </a:lstStyle>
          <a:p>
            <a:pPr marL="0" lvl="0"/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 flipH="1">
            <a:off x="137477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 algn="r" rtl="1"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flipH="1">
            <a:off x="1374774" y="2142067"/>
            <a:ext cx="10131425" cy="3649133"/>
          </a:xfrm>
        </p:spPr>
        <p:txBody>
          <a:bodyPr vert="eaVert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/>
          <a:lstStyle>
            <a:lvl1pPr algn="r" rtl="1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flipH="1">
            <a:off x="1374773" y="609599"/>
            <a:ext cx="2158552" cy="5181601"/>
          </a:xfrm>
        </p:spPr>
        <p:txBody>
          <a:bodyPr vert="eaVert"/>
          <a:lstStyle>
            <a:lvl1pPr algn="r" rtl="1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flipH="1">
            <a:off x="3674084" y="609600"/>
            <a:ext cx="7832116" cy="5181600"/>
          </a:xfrm>
        </p:spPr>
        <p:txBody>
          <a:bodyPr vert="eaVert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/>
          <a:lstStyle>
            <a:lvl1pPr algn="r" rtl="1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10131425" cy="3649133"/>
          </a:xfrm>
        </p:spPr>
        <p:txBody>
          <a:bodyPr anchor="ctr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7" cy="1468800"/>
          </a:xfrm>
        </p:spPr>
        <p:txBody>
          <a:bodyPr anchor="b"/>
          <a:lstStyle>
            <a:lvl1pPr algn="r" rtl="1">
              <a:defRPr sz="4000" b="0" cap="all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8" cy="860400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/>
          <a:lstStyle>
            <a:lvl1pPr algn="r" rtl="1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flipH="1">
            <a:off x="6510864" y="2142067"/>
            <a:ext cx="4995334" cy="3649134"/>
          </a:xfrm>
        </p:spPr>
        <p:txBody>
          <a:bodyPr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flipH="1">
            <a:off x="1374773" y="2142067"/>
            <a:ext cx="4995332" cy="3649133"/>
          </a:xfrm>
        </p:spPr>
        <p:txBody>
          <a:bodyPr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/>
          <a:lstStyle>
            <a:lvl1pPr algn="r" rtl="1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6509276" y="2218267"/>
            <a:ext cx="4709054" cy="576262"/>
          </a:xfrm>
        </p:spPr>
        <p:txBody>
          <a:bodyPr anchor="b">
            <a:noAutofit/>
          </a:bodyPr>
          <a:lstStyle>
            <a:lvl1pPr marL="0" indent="0" algn="r" rtl="1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flipH="1">
            <a:off x="6509276" y="2870201"/>
            <a:ext cx="4996923" cy="2920998"/>
          </a:xfrm>
        </p:spPr>
        <p:txBody>
          <a:bodyPr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flipH="1">
            <a:off x="1373184" y="2226734"/>
            <a:ext cx="4722813" cy="576262"/>
          </a:xfrm>
        </p:spPr>
        <p:txBody>
          <a:bodyPr anchor="b">
            <a:noAutofit/>
          </a:bodyPr>
          <a:lstStyle>
            <a:lvl1pPr marL="0" indent="0" algn="r" rtl="1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flipH="1">
            <a:off x="1373183" y="2870201"/>
            <a:ext cx="4995334" cy="2920998"/>
          </a:xfrm>
        </p:spPr>
        <p:txBody>
          <a:bodyPr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/>
          <a:lstStyle>
            <a:lvl1pPr algn="r" rtl="1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825315" y="2074333"/>
            <a:ext cx="3680885" cy="1371600"/>
          </a:xfrm>
        </p:spPr>
        <p:txBody>
          <a:bodyPr anchor="b">
            <a:normAutofit/>
          </a:bodyPr>
          <a:lstStyle>
            <a:lvl1pPr algn="r" rtl="1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374773" y="609601"/>
            <a:ext cx="6169026" cy="5181600"/>
          </a:xfrm>
        </p:spPr>
        <p:txBody>
          <a:bodyPr anchor="ctr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>
            <a:off x="7825315" y="3445933"/>
            <a:ext cx="3680885" cy="1828800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5341547" y="1600200"/>
            <a:ext cx="6164653" cy="1371600"/>
          </a:xfrm>
        </p:spPr>
        <p:txBody>
          <a:bodyPr anchor="b">
            <a:normAutofit/>
          </a:bodyPr>
          <a:lstStyle>
            <a:lvl1pPr algn="r" rtl="1">
              <a:defRPr sz="28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 flipH="1">
            <a:off x="137477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>
            <a:off x="5341547" y="2971800"/>
            <a:ext cx="6164653" cy="1828800"/>
          </a:xfrm>
        </p:spPr>
        <p:txBody>
          <a:bodyPr anchor="t">
            <a:normAutofit/>
          </a:bodyPr>
          <a:lstStyle>
            <a:lvl1pPr marL="0" indent="0" algn="r" rtl="1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/>
          <a:lstStyle>
            <a:lvl1pPr algn="l" rtl="1">
              <a:defRPr/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/>
          <a:lstStyle>
            <a:lvl1pPr algn="r" rtl="1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/>
          <a:lstStyle>
            <a:lvl1pPr algn="l" rtl="1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74774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flipH="1">
            <a:off x="200214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flipH="1">
            <a:off x="3678541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flipH="1">
            <a:off x="1374773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r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AEA7091-2D60-40F7-8E71-AEAF13BC6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Which feature matters more!</a:t>
            </a:r>
            <a:endParaRPr lang="ar-SA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62BDBEBA-DAF1-43E4-9FB7-B58775CB6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Used car price prediction Model</a:t>
            </a:r>
          </a:p>
          <a:p>
            <a:r>
              <a:rPr lang="en-US" dirty="0"/>
              <a:t>By Morooj </a:t>
            </a:r>
            <a:r>
              <a:rPr lang="en-US" dirty="0" err="1"/>
              <a:t>alqurashi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2772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981C4BB-57D8-47AD-B987-A8B9FE4A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74774" y="176173"/>
            <a:ext cx="10131425" cy="1456267"/>
          </a:xfrm>
        </p:spPr>
        <p:txBody>
          <a:bodyPr/>
          <a:lstStyle/>
          <a:p>
            <a:pPr algn="l"/>
            <a:r>
              <a:rPr lang="en-US" dirty="0"/>
              <a:t>EDA- Categorical features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8C92770-E72D-4AA4-9BE8-FDF42640CE0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489832" y="1154214"/>
            <a:ext cx="10131424" cy="3649133"/>
          </a:xfrm>
        </p:spPr>
        <p:txBody>
          <a:bodyPr/>
          <a:lstStyle/>
          <a:p>
            <a:pPr algn="l" rtl="0"/>
            <a:r>
              <a:rPr lang="en-US" dirty="0"/>
              <a:t>Observation</a:t>
            </a:r>
          </a:p>
          <a:p>
            <a:pPr algn="l" rtl="0"/>
            <a:r>
              <a:rPr lang="en-US" dirty="0"/>
              <a:t>~97 % of the used car in the auction have manual Transmission.</a:t>
            </a:r>
          </a:p>
          <a:p>
            <a:pPr algn="l" rtl="0"/>
            <a:r>
              <a:rPr lang="en-US" dirty="0"/>
              <a:t>~50% of the used car in the auction are one of these brand: Ford, </a:t>
            </a:r>
            <a:r>
              <a:rPr lang="en-US" dirty="0" err="1"/>
              <a:t>Chevrolete</a:t>
            </a:r>
            <a:r>
              <a:rPr lang="en-US" dirty="0"/>
              <a:t>, Nissan, Toyota</a:t>
            </a:r>
          </a:p>
          <a:p>
            <a:pPr algn="l" rtl="0"/>
            <a:r>
              <a:rPr lang="en-US" dirty="0"/>
              <a:t>black, white, silver, and gray represent ~70% of the used car color in the auction</a:t>
            </a:r>
          </a:p>
          <a:p>
            <a:pPr algn="l" rtl="0"/>
            <a:r>
              <a:rPr lang="en-US" dirty="0"/>
              <a:t>Florida, California, and Texas have highest numbers of used car </a:t>
            </a:r>
            <a:r>
              <a:rPr lang="en-US" dirty="0" err="1"/>
              <a:t>availabe</a:t>
            </a:r>
            <a:r>
              <a:rPr lang="en-US" dirty="0"/>
              <a:t> for purchase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14F767B-365D-4169-B414-442C9863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1" t="22781" r="21615" b="5960"/>
          <a:stretch/>
        </p:blipFill>
        <p:spPr>
          <a:xfrm>
            <a:off x="8802666" y="4063327"/>
            <a:ext cx="3173350" cy="26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BA1E573-CD22-4273-BF97-E557C41D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EDA- scatterplot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862D5D9-ECF9-4E35-AE70-36EE2A41FCF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5262196" cy="3649133"/>
          </a:xfrm>
        </p:spPr>
        <p:txBody>
          <a:bodyPr/>
          <a:lstStyle/>
          <a:p>
            <a:pPr algn="l" rtl="0"/>
            <a:r>
              <a:rPr lang="en-US" dirty="0"/>
              <a:t> there is a strong correlation between the MMR and selling price . </a:t>
            </a:r>
          </a:p>
          <a:p>
            <a:pPr algn="l" rtl="0"/>
            <a:r>
              <a:rPr lang="en-US" dirty="0"/>
              <a:t>So, MMR can be trustable since it gives the right sellingprice most of the time . </a:t>
            </a:r>
          </a:p>
          <a:p>
            <a:pPr algn="l" rtl="0"/>
            <a:r>
              <a:rPr lang="en-US" dirty="0"/>
              <a:t>However, in this project to calculate the prediction of the used car price it is </a:t>
            </a:r>
            <a:r>
              <a:rPr lang="en-US" dirty="0" err="1"/>
              <a:t>imortant</a:t>
            </a:r>
            <a:r>
              <a:rPr lang="en-US" dirty="0"/>
              <a:t> to ignore the MMR as one of the feature that affect the selling price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C7D2AD8-C06B-4E2F-A940-3B4A43F1C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25783" r="22222" b="9670"/>
          <a:stretch/>
        </p:blipFill>
        <p:spPr>
          <a:xfrm>
            <a:off x="7414856" y="2255918"/>
            <a:ext cx="4502621" cy="34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01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594DFDD-241F-47FE-A1B7-A687C58C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EDA-Heatmap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FBE0451-8FFA-4CB8-964A-35D9B71FDEE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5443864" cy="364913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Observation</a:t>
            </a:r>
          </a:p>
          <a:p>
            <a:pPr algn="l" rtl="0"/>
            <a:r>
              <a:rPr lang="en-US" dirty="0"/>
              <a:t>sellingprice has positive correlation with year of make and the condition of the car</a:t>
            </a:r>
          </a:p>
          <a:p>
            <a:pPr algn="l" rtl="0"/>
            <a:r>
              <a:rPr lang="en-US" dirty="0"/>
              <a:t>sellingprice has negative correlation with odometer</a:t>
            </a:r>
          </a:p>
          <a:p>
            <a:pPr algn="l" rtl="0"/>
            <a:r>
              <a:rPr lang="en-US" dirty="0"/>
              <a:t>odometer has negative correlation with condition and year of make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B74FF4C-515E-4697-A881-E502C5BD0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4" t="38234" r="44408" b="21236"/>
          <a:stretch/>
        </p:blipFill>
        <p:spPr>
          <a:xfrm>
            <a:off x="7158258" y="2142067"/>
            <a:ext cx="4347941" cy="36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62695D4-1290-43AD-8144-DE0D3628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Building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F58DAF3-4226-4334-847E-C2F1CC1B417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423219" y="2065867"/>
            <a:ext cx="10131425" cy="3649133"/>
          </a:xfrm>
        </p:spPr>
        <p:txBody>
          <a:bodyPr/>
          <a:lstStyle/>
          <a:p>
            <a:pPr algn="l" rtl="0"/>
            <a:r>
              <a:rPr lang="en-US" dirty="0"/>
              <a:t>Encode Categorical data before splitting </a:t>
            </a:r>
          </a:p>
          <a:p>
            <a:pPr algn="l" rtl="0"/>
            <a:r>
              <a:rPr lang="en-US" dirty="0"/>
              <a:t>Split the data into train set and test set</a:t>
            </a:r>
          </a:p>
          <a:p>
            <a:pPr algn="l" rtl="0"/>
            <a:r>
              <a:rPr lang="en-US" dirty="0"/>
              <a:t>Fit the model chosen (Linear Regression)</a:t>
            </a:r>
          </a:p>
          <a:p>
            <a:pPr algn="l" rtl="0"/>
            <a:r>
              <a:rPr lang="en-US" dirty="0"/>
              <a:t>Check model performance</a:t>
            </a:r>
          </a:p>
          <a:p>
            <a:pPr marL="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F96C8AB-2A03-4160-9D1B-F0DB2CED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AFE1290-C885-4C2C-A3C8-44832263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72E5BD8-7054-4C17-B86C-56629287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8" t="64901" r="43359" b="18322"/>
          <a:stretch/>
        </p:blipFill>
        <p:spPr>
          <a:xfrm>
            <a:off x="2741558" y="609600"/>
            <a:ext cx="7316317" cy="2553456"/>
          </a:xfrm>
          <a:prstGeom prst="rect">
            <a:avLst/>
          </a:prstGeom>
        </p:spPr>
      </p:pic>
      <p:sp>
        <p:nvSpPr>
          <p:cNvPr id="5" name="مستطيل: زوايا مستديرة 4">
            <a:extLst>
              <a:ext uri="{FF2B5EF4-FFF2-40B4-BE49-F238E27FC236}">
                <a16:creationId xmlns:a16="http://schemas.microsoft.com/office/drawing/2014/main" id="{0C67CFEE-86F1-4916-9621-5DE24DA88B5F}"/>
              </a:ext>
            </a:extLst>
          </p:cNvPr>
          <p:cNvSpPr/>
          <p:nvPr/>
        </p:nvSpPr>
        <p:spPr>
          <a:xfrm>
            <a:off x="6096000" y="1122758"/>
            <a:ext cx="3591511" cy="42995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A727ACB5-1E39-4DE8-9B01-FEE447EA9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70" t="77792" r="38613" b="6578"/>
          <a:stretch/>
        </p:blipFill>
        <p:spPr>
          <a:xfrm>
            <a:off x="2868228" y="4022955"/>
            <a:ext cx="7062979" cy="1768245"/>
          </a:xfrm>
          <a:prstGeom prst="rect">
            <a:avLst/>
          </a:prstGeom>
        </p:spPr>
      </p:pic>
      <p:sp>
        <p:nvSpPr>
          <p:cNvPr id="10" name="مستطيل: زوايا مستديرة 9">
            <a:extLst>
              <a:ext uri="{FF2B5EF4-FFF2-40B4-BE49-F238E27FC236}">
                <a16:creationId xmlns:a16="http://schemas.microsoft.com/office/drawing/2014/main" id="{6A8B4E2B-1AC1-4068-9FF3-9E8947C8F30E}"/>
              </a:ext>
            </a:extLst>
          </p:cNvPr>
          <p:cNvSpPr/>
          <p:nvPr/>
        </p:nvSpPr>
        <p:spPr>
          <a:xfrm>
            <a:off x="3263985" y="4178384"/>
            <a:ext cx="5044338" cy="67217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3636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2B1EBAA-158B-4ECB-B7AF-C2CB3FA1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Comparing regression scores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ADBD53B-3BC7-47E7-89B7-C378D8B5A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4" t="57749" r="55225" b="37042"/>
          <a:stretch/>
        </p:blipFill>
        <p:spPr>
          <a:xfrm>
            <a:off x="1484710" y="2576557"/>
            <a:ext cx="9222579" cy="1550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68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F4BCD9D-9D36-48BB-8E3A-20E2A2AD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Checking model performance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49AD01D-1F5E-46AF-B3A5-62D42E60D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EF2679F-CED5-4F0A-B4F5-F41001243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t="73611" r="56337" b="17361"/>
          <a:stretch/>
        </p:blipFill>
        <p:spPr>
          <a:xfrm>
            <a:off x="2474960" y="3134785"/>
            <a:ext cx="7931051" cy="14562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7878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F5D2C0E-70A6-4488-9A18-DCC95D4A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Thank you !</a:t>
            </a:r>
            <a:endParaRPr lang="ar-SA" sz="6600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D730530-7290-47DA-8590-4F5C6D7C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5255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D21CD64-02DB-495D-AD26-417B0875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Table of content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E188CDD-25AB-46B4-8669-A573A450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Problem</a:t>
            </a:r>
          </a:p>
          <a:p>
            <a:pPr algn="l" rtl="0"/>
            <a:r>
              <a:rPr lang="en-US" dirty="0"/>
              <a:t>Dataset</a:t>
            </a:r>
          </a:p>
          <a:p>
            <a:pPr algn="l" rtl="0"/>
            <a:r>
              <a:rPr lang="en-US" dirty="0"/>
              <a:t>Design thinking</a:t>
            </a:r>
          </a:p>
          <a:p>
            <a:pPr algn="l" rtl="0"/>
            <a:r>
              <a:rPr lang="en-US" dirty="0"/>
              <a:t>Read and Understand data</a:t>
            </a:r>
          </a:p>
          <a:p>
            <a:pPr algn="l" rtl="0"/>
            <a:r>
              <a:rPr lang="en-US" dirty="0"/>
              <a:t>Data Preprocessing</a:t>
            </a:r>
          </a:p>
          <a:p>
            <a:pPr algn="l" rtl="0"/>
            <a:r>
              <a:rPr lang="en-US" dirty="0"/>
              <a:t>EDA</a:t>
            </a:r>
          </a:p>
          <a:p>
            <a:pPr algn="l" rtl="0"/>
            <a:r>
              <a:rPr lang="en-US" dirty="0"/>
              <a:t>Model Building</a:t>
            </a:r>
          </a:p>
          <a:p>
            <a:pPr algn="l" rtl="0"/>
            <a:r>
              <a:rPr lang="en-US" dirty="0"/>
              <a:t>Test Assumptions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1043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DFBC354-E025-42AA-B38F-E5EA886B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5803A00-B95F-4DBA-8BF2-E55F8679E08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685801" y="1827742"/>
            <a:ext cx="10131425" cy="364913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- What are the main features that affect the price of used car?</a:t>
            </a:r>
          </a:p>
          <a:p>
            <a:pPr algn="l" rtl="0"/>
            <a:r>
              <a:rPr lang="en-US" sz="2400" dirty="0"/>
              <a:t>- What is the relation between odometer &amp; selling price?</a:t>
            </a:r>
          </a:p>
          <a:p>
            <a:pPr algn="l" rtl="0"/>
            <a:r>
              <a:rPr lang="en-US" sz="2400" dirty="0"/>
              <a:t>- Should the seller trust MMR (Manheim Market Report)?</a:t>
            </a:r>
          </a:p>
          <a:p>
            <a:pPr algn="l" rtl="0"/>
            <a:r>
              <a:rPr lang="en-US" sz="2400" dirty="0"/>
              <a:t>- What are the most color available in used car market</a:t>
            </a:r>
          </a:p>
          <a:p>
            <a:pPr algn="l" rtl="0"/>
            <a:r>
              <a:rPr lang="en-US" sz="2400" dirty="0"/>
              <a:t>- Which state has more used car for sale?</a:t>
            </a:r>
            <a:endParaRPr lang="ar-SA" sz="2400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F4E32C65-C1EA-4466-BA82-95A7F3CA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053687" y="4069080"/>
            <a:ext cx="4995437" cy="25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5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3CA977D-533E-4BAF-A9DD-E1605080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726504" y="491787"/>
            <a:ext cx="10131425" cy="1456267"/>
          </a:xfrm>
        </p:spPr>
        <p:txBody>
          <a:bodyPr/>
          <a:lstStyle/>
          <a:p>
            <a:pPr algn="l"/>
            <a:r>
              <a:rPr lang="en-US" dirty="0"/>
              <a:t>dataset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9199017-FD6A-419B-85A2-E6B2AFDA942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726504" y="1432984"/>
            <a:ext cx="7359652" cy="374015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The dataset is about car price in US auction.</a:t>
            </a:r>
          </a:p>
          <a:p>
            <a:pPr algn="l" rtl="0"/>
            <a:r>
              <a:rPr lang="en-US" sz="2400" dirty="0"/>
              <a:t> 558,811 data points</a:t>
            </a:r>
          </a:p>
          <a:p>
            <a:pPr algn="l" rtl="0"/>
            <a:r>
              <a:rPr lang="en-US" sz="2400" dirty="0"/>
              <a:t> 16 features .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26B57CE0-BC5A-4907-8EB3-4CE29B78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27" y="4333199"/>
            <a:ext cx="3037402" cy="16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778A1A2-CB63-4923-8578-F0C1BBAB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Design thinking</a:t>
            </a:r>
            <a:br>
              <a:rPr lang="en-US" dirty="0"/>
            </a:b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757DA2A6-3809-40D6-813F-A7503204061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683608" y="2111789"/>
            <a:ext cx="10131425" cy="364913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2000" dirty="0"/>
              <a:t>ML model</a:t>
            </a:r>
          </a:p>
          <a:p>
            <a:pPr marL="0" indent="0" algn="l" rtl="0">
              <a:buNone/>
            </a:pPr>
            <a:r>
              <a:rPr lang="en-US" sz="2000" dirty="0"/>
              <a:t>Python                                              Problem                                       Features affect used car price</a:t>
            </a:r>
          </a:p>
          <a:p>
            <a:pPr marL="0" indent="0" algn="l" rtl="0">
              <a:buNone/>
            </a:pPr>
            <a:r>
              <a:rPr lang="en-US" sz="2000" dirty="0"/>
              <a:t>Libraries</a:t>
            </a:r>
          </a:p>
          <a:p>
            <a:pPr algn="l" rtl="0"/>
            <a:endParaRPr lang="ar-SA" dirty="0"/>
          </a:p>
        </p:txBody>
      </p:sp>
      <p:sp>
        <p:nvSpPr>
          <p:cNvPr id="4" name="قوس كبير مزدوج 3">
            <a:extLst>
              <a:ext uri="{FF2B5EF4-FFF2-40B4-BE49-F238E27FC236}">
                <a16:creationId xmlns:a16="http://schemas.microsoft.com/office/drawing/2014/main" id="{A6D99EA8-CC54-4883-B451-942ADF13924B}"/>
              </a:ext>
            </a:extLst>
          </p:cNvPr>
          <p:cNvSpPr/>
          <p:nvPr/>
        </p:nvSpPr>
        <p:spPr>
          <a:xfrm>
            <a:off x="1374624" y="3046092"/>
            <a:ext cx="1955968" cy="154418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 sz="2000"/>
          </a:p>
        </p:txBody>
      </p:sp>
      <p:sp>
        <p:nvSpPr>
          <p:cNvPr id="5" name="قوس كبير مزدوج 4">
            <a:extLst>
              <a:ext uri="{FF2B5EF4-FFF2-40B4-BE49-F238E27FC236}">
                <a16:creationId xmlns:a16="http://schemas.microsoft.com/office/drawing/2014/main" id="{551350A3-ED92-4FA3-922A-8BC02252E7A5}"/>
              </a:ext>
            </a:extLst>
          </p:cNvPr>
          <p:cNvSpPr/>
          <p:nvPr/>
        </p:nvSpPr>
        <p:spPr>
          <a:xfrm>
            <a:off x="4590417" y="3046092"/>
            <a:ext cx="1955968" cy="154418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 sz="2000"/>
          </a:p>
        </p:txBody>
      </p:sp>
      <p:sp>
        <p:nvSpPr>
          <p:cNvPr id="6" name="علامة الجمع 5">
            <a:extLst>
              <a:ext uri="{FF2B5EF4-FFF2-40B4-BE49-F238E27FC236}">
                <a16:creationId xmlns:a16="http://schemas.microsoft.com/office/drawing/2014/main" id="{A897B3CF-EFDC-4FB1-8AEF-1734008FB60B}"/>
              </a:ext>
            </a:extLst>
          </p:cNvPr>
          <p:cNvSpPr/>
          <p:nvPr/>
        </p:nvSpPr>
        <p:spPr>
          <a:xfrm>
            <a:off x="3787793" y="3536487"/>
            <a:ext cx="551063" cy="55711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قوس كبير مزدوج 6">
            <a:extLst>
              <a:ext uri="{FF2B5EF4-FFF2-40B4-BE49-F238E27FC236}">
                <a16:creationId xmlns:a16="http://schemas.microsoft.com/office/drawing/2014/main" id="{02F4DE89-F4FB-407F-995F-A50C8E247F7E}"/>
              </a:ext>
            </a:extLst>
          </p:cNvPr>
          <p:cNvSpPr/>
          <p:nvPr/>
        </p:nvSpPr>
        <p:spPr>
          <a:xfrm>
            <a:off x="8012096" y="3042953"/>
            <a:ext cx="3622528" cy="154418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ar-SA" sz="2000"/>
          </a:p>
        </p:txBody>
      </p:sp>
      <p:sp>
        <p:nvSpPr>
          <p:cNvPr id="8" name="يساوي 7">
            <a:extLst>
              <a:ext uri="{FF2B5EF4-FFF2-40B4-BE49-F238E27FC236}">
                <a16:creationId xmlns:a16="http://schemas.microsoft.com/office/drawing/2014/main" id="{86E904BB-4A3A-47F1-BC6D-26D71D01A80F}"/>
              </a:ext>
            </a:extLst>
          </p:cNvPr>
          <p:cNvSpPr/>
          <p:nvPr/>
        </p:nvSpPr>
        <p:spPr>
          <a:xfrm>
            <a:off x="6957915" y="3633376"/>
            <a:ext cx="514728" cy="36333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9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69E865D-166F-4C48-A2A1-5919DD72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Read and Understand data</a:t>
            </a:r>
            <a:br>
              <a:rPr lang="en-US" dirty="0"/>
            </a:br>
            <a:endParaRPr lang="ar-SA" dirty="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33A0ED0B-A31B-479E-85CB-92D506E65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8" t="35850" r="6162" b="12141"/>
          <a:stretch/>
        </p:blipFill>
        <p:spPr>
          <a:xfrm>
            <a:off x="1571020" y="1844554"/>
            <a:ext cx="9738932" cy="39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00E8C91-ECE1-4A8B-83CB-7AFC9288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Preprocessing</a:t>
            </a:r>
            <a:br>
              <a:rPr lang="en-US" dirty="0"/>
            </a:b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0C219FF-C8A7-44D5-BDBE-889302D07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Review types of columns</a:t>
            </a:r>
          </a:p>
          <a:p>
            <a:pPr algn="l" rtl="0"/>
            <a:r>
              <a:rPr lang="en-US" dirty="0"/>
              <a:t>Check columns name</a:t>
            </a:r>
          </a:p>
          <a:p>
            <a:pPr algn="l" rtl="0"/>
            <a:r>
              <a:rPr lang="en-US" dirty="0"/>
              <a:t>Checking for missing values</a:t>
            </a:r>
          </a:p>
          <a:p>
            <a:pPr algn="l" rtl="0"/>
            <a:r>
              <a:rPr lang="en-US" dirty="0"/>
              <a:t>Removing the rows with missing values</a:t>
            </a:r>
          </a:p>
          <a:p>
            <a:pPr algn="l" rtl="0"/>
            <a:r>
              <a:rPr lang="en-US" dirty="0"/>
              <a:t>Checking for duplicate rows </a:t>
            </a:r>
          </a:p>
          <a:p>
            <a:pPr algn="l" rtl="0"/>
            <a:r>
              <a:rPr lang="en-US" dirty="0"/>
              <a:t>Deleting Irrelevant columns (trim , interior , seller)</a:t>
            </a:r>
          </a:p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46909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33FDDF6-5C8D-4C91-B461-5F5BA56F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EDA</a:t>
            </a:r>
            <a:br>
              <a:rPr lang="en-US" dirty="0"/>
            </a:b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81100616-1C72-42C1-AD4F-5393342E3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observations</a:t>
            </a:r>
          </a:p>
          <a:p>
            <a:pPr algn="l" rtl="0"/>
            <a:r>
              <a:rPr lang="en-US" dirty="0"/>
              <a:t>year of make range from 1990 to 2015</a:t>
            </a:r>
          </a:p>
          <a:p>
            <a:pPr algn="l" rtl="0"/>
            <a:r>
              <a:rPr lang="en-US" dirty="0"/>
              <a:t>the car condition average is 3.4</a:t>
            </a:r>
          </a:p>
          <a:p>
            <a:pPr algn="l" rtl="0"/>
            <a:r>
              <a:rPr lang="en-US" dirty="0" err="1"/>
              <a:t>tha</a:t>
            </a:r>
            <a:r>
              <a:rPr lang="en-US" dirty="0"/>
              <a:t> odometer average is about 66,000 km</a:t>
            </a:r>
          </a:p>
          <a:p>
            <a:pPr algn="l" rtl="0"/>
            <a:r>
              <a:rPr lang="en-US" dirty="0"/>
              <a:t>the </a:t>
            </a:r>
            <a:r>
              <a:rPr lang="en-US" dirty="0" err="1"/>
              <a:t>mmr</a:t>
            </a:r>
            <a:r>
              <a:rPr lang="en-US" dirty="0"/>
              <a:t> and sellingprice seems to be very close in statical values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52819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365B2D8-F7DC-48EE-A7AB-B25E689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59552" y="0"/>
            <a:ext cx="10131425" cy="1456267"/>
          </a:xfrm>
        </p:spPr>
        <p:txBody>
          <a:bodyPr/>
          <a:lstStyle/>
          <a:p>
            <a:pPr algn="l"/>
            <a:r>
              <a:rPr lang="en-US" dirty="0"/>
              <a:t>EDA – Numeric Features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F9E7834-1DD4-41E7-8027-FF9337E570A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865278" y="1930877"/>
            <a:ext cx="10131425" cy="2757339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Observation:</a:t>
            </a:r>
          </a:p>
          <a:p>
            <a:pPr algn="l" rtl="0"/>
            <a:r>
              <a:rPr lang="en-US" dirty="0"/>
              <a:t>odometer has right skewed</a:t>
            </a:r>
          </a:p>
          <a:p>
            <a:pPr algn="l" rtl="0"/>
            <a:r>
              <a:rPr lang="en-US" dirty="0"/>
              <a:t>selling price has right skewed</a:t>
            </a:r>
            <a:endParaRPr lang="ar-SA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FD2B5A6-0AF3-4174-B55B-259408966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4" t="32936" r="14992" b="14444"/>
          <a:stretch/>
        </p:blipFill>
        <p:spPr>
          <a:xfrm>
            <a:off x="7430059" y="2134786"/>
            <a:ext cx="4376723" cy="25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01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gt.TF03457452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gt.TF03457452" id="{2556320F-67B3-4912-BDBA-8BE8B0B065C7}" vid="{AF5AAC64-FF89-404F-84EF-4249900C5A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{992FEDE6-24B0-48F5-97FC-2F031F988997}tf03457452_win32</Template>
  <TotalTime>127</TotalTime>
  <Words>418</Words>
  <Application>Microsoft Office PowerPoint</Application>
  <PresentationFormat>شاشة عريضة</PresentationFormat>
  <Paragraphs>67</Paragraphs>
  <Slides>17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tgt.TF03457452</vt:lpstr>
      <vt:lpstr>Which feature matters more!</vt:lpstr>
      <vt:lpstr>Table of content</vt:lpstr>
      <vt:lpstr>problem</vt:lpstr>
      <vt:lpstr>dataset</vt:lpstr>
      <vt:lpstr>Design thinking </vt:lpstr>
      <vt:lpstr>Read and Understand data </vt:lpstr>
      <vt:lpstr>Data Preprocessing </vt:lpstr>
      <vt:lpstr>EDA </vt:lpstr>
      <vt:lpstr>EDA – Numeric Features</vt:lpstr>
      <vt:lpstr>EDA- Categorical features</vt:lpstr>
      <vt:lpstr>EDA- scatterplot</vt:lpstr>
      <vt:lpstr>EDA-Heatmap</vt:lpstr>
      <vt:lpstr>Model Building</vt:lpstr>
      <vt:lpstr>عرض تقديمي في PowerPoint</vt:lpstr>
      <vt:lpstr>Comparing regression scores </vt:lpstr>
      <vt:lpstr>Checking model performance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feature matters more!</dc:title>
  <dc:creator>Morooj Salem Alqurashi</dc:creator>
  <cp:lastModifiedBy>Morooj Salem Alqurashi</cp:lastModifiedBy>
  <cp:revision>10</cp:revision>
  <dcterms:created xsi:type="dcterms:W3CDTF">2021-11-17T19:29:52Z</dcterms:created>
  <dcterms:modified xsi:type="dcterms:W3CDTF">2021-11-17T21:45:28Z</dcterms:modified>
</cp:coreProperties>
</file>